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9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1C580-2AB2-4E6B-8B4A-12D7E08720E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1258E-C46F-484A-97E9-2E51BF4D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1258E-C46F-484A-97E9-2E51BF4D7F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1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" y="0"/>
            <a:ext cx="5151500" cy="775030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22341" y="0"/>
            <a:ext cx="5036058" cy="7772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58967" y="0"/>
            <a:ext cx="4120896" cy="775106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61253" y="0"/>
            <a:ext cx="0" cy="7747634"/>
          </a:xfrm>
          <a:custGeom>
            <a:avLst/>
            <a:gdLst/>
            <a:ahLst/>
            <a:cxnLst/>
            <a:rect l="l" t="t" r="r" b="b"/>
            <a:pathLst>
              <a:path h="7747634">
                <a:moveTo>
                  <a:pt x="0" y="6063995"/>
                </a:moveTo>
                <a:lnTo>
                  <a:pt x="0" y="7747254"/>
                </a:lnTo>
              </a:path>
              <a:path h="7747634">
                <a:moveTo>
                  <a:pt x="0" y="0"/>
                </a:moveTo>
                <a:lnTo>
                  <a:pt x="0" y="5519165"/>
                </a:lnTo>
              </a:path>
            </a:pathLst>
          </a:custGeom>
          <a:ln w="127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61253" y="0"/>
            <a:ext cx="4114800" cy="7747634"/>
          </a:xfrm>
          <a:custGeom>
            <a:avLst/>
            <a:gdLst/>
            <a:ahLst/>
            <a:cxnLst/>
            <a:rect l="l" t="t" r="r" b="b"/>
            <a:pathLst>
              <a:path w="4114800" h="7747634">
                <a:moveTo>
                  <a:pt x="4114799" y="0"/>
                </a:moveTo>
                <a:lnTo>
                  <a:pt x="4114799" y="7747254"/>
                </a:lnTo>
                <a:lnTo>
                  <a:pt x="0" y="7747254"/>
                </a:lnTo>
              </a:path>
            </a:pathLst>
          </a:custGeom>
          <a:ln w="127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020817" y="5519165"/>
            <a:ext cx="5038090" cy="544830"/>
          </a:xfrm>
          <a:custGeom>
            <a:avLst/>
            <a:gdLst/>
            <a:ahLst/>
            <a:cxnLst/>
            <a:rect l="l" t="t" r="r" b="b"/>
            <a:pathLst>
              <a:path w="5038090" h="544829">
                <a:moveTo>
                  <a:pt x="5037963" y="544829"/>
                </a:moveTo>
                <a:lnTo>
                  <a:pt x="5037963" y="0"/>
                </a:lnTo>
                <a:lnTo>
                  <a:pt x="0" y="0"/>
                </a:lnTo>
                <a:lnTo>
                  <a:pt x="0" y="544830"/>
                </a:lnTo>
                <a:lnTo>
                  <a:pt x="5037963" y="54482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020817" y="5519165"/>
            <a:ext cx="5038090" cy="544830"/>
          </a:xfrm>
          <a:custGeom>
            <a:avLst/>
            <a:gdLst/>
            <a:ahLst/>
            <a:cxnLst/>
            <a:rect l="l" t="t" r="r" b="b"/>
            <a:pathLst>
              <a:path w="5038090" h="544829">
                <a:moveTo>
                  <a:pt x="0" y="544830"/>
                </a:moveTo>
                <a:lnTo>
                  <a:pt x="0" y="0"/>
                </a:lnTo>
                <a:lnTo>
                  <a:pt x="5037582" y="0"/>
                </a:lnTo>
              </a:path>
            </a:pathLst>
          </a:custGeom>
          <a:ln w="127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020817" y="6057646"/>
            <a:ext cx="5038090" cy="12700"/>
          </a:xfrm>
          <a:custGeom>
            <a:avLst/>
            <a:gdLst/>
            <a:ahLst/>
            <a:cxnLst/>
            <a:rect l="l" t="t" r="r" b="b"/>
            <a:pathLst>
              <a:path w="5038090" h="12700">
                <a:moveTo>
                  <a:pt x="0" y="0"/>
                </a:moveTo>
                <a:lnTo>
                  <a:pt x="0" y="12700"/>
                </a:lnTo>
                <a:lnTo>
                  <a:pt x="5037582" y="12700"/>
                </a:lnTo>
                <a:lnTo>
                  <a:pt x="5037582" y="0"/>
                </a:lnTo>
                <a:lnTo>
                  <a:pt x="0" y="0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5010150" cy="77724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836920" y="1475231"/>
            <a:ext cx="3563111" cy="413308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925311" y="6699504"/>
            <a:ext cx="3425952" cy="92963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" y="0"/>
            <a:ext cx="10058019" cy="775106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01511" y="835152"/>
            <a:ext cx="3054095" cy="601065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04559" y="838200"/>
            <a:ext cx="3048000" cy="6004560"/>
          </a:xfrm>
          <a:custGeom>
            <a:avLst/>
            <a:gdLst/>
            <a:ahLst/>
            <a:cxnLst/>
            <a:rect l="l" t="t" r="r" b="b"/>
            <a:pathLst>
              <a:path w="3048000" h="6004559">
                <a:moveTo>
                  <a:pt x="0" y="6004560"/>
                </a:moveTo>
                <a:lnTo>
                  <a:pt x="0" y="0"/>
                </a:lnTo>
                <a:lnTo>
                  <a:pt x="3047999" y="0"/>
                </a:lnTo>
                <a:lnTo>
                  <a:pt x="3047999" y="6004560"/>
                </a:lnTo>
                <a:lnTo>
                  <a:pt x="0" y="6004560"/>
                </a:lnTo>
                <a:close/>
              </a:path>
            </a:pathLst>
          </a:custGeom>
          <a:ln w="127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1893" y="-133858"/>
            <a:ext cx="8214613" cy="163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9F4027-5426-4F5B-9D3B-913A2D8200F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620" y="-1"/>
            <a:ext cx="5224780" cy="7772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13330-F6A1-4CD2-B828-6F9336224F7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33620" cy="77821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8EA07B-F15F-4AF8-A2C9-230CBBEAA3FA}"/>
              </a:ext>
            </a:extLst>
          </p:cNvPr>
          <p:cNvSpPr/>
          <p:nvPr/>
        </p:nvSpPr>
        <p:spPr>
          <a:xfrm>
            <a:off x="2685957" y="-9785"/>
            <a:ext cx="4114800" cy="7759700"/>
          </a:xfrm>
          <a:prstGeom prst="rect">
            <a:avLst/>
          </a:prstGeom>
          <a:solidFill>
            <a:srgbClr val="DDDDDD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981C1449-81B7-4D36-AB63-59B72B6988B5}"/>
              </a:ext>
            </a:extLst>
          </p:cNvPr>
          <p:cNvSpPr txBox="1"/>
          <p:nvPr/>
        </p:nvSpPr>
        <p:spPr>
          <a:xfrm>
            <a:off x="2899410" y="-333484"/>
            <a:ext cx="3868420" cy="16122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Celebration of Life</a:t>
            </a:r>
            <a:endParaRPr lang="en-US" sz="1400" dirty="0">
              <a:solidFill>
                <a:srgbClr val="5F5F5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AF0A75-1873-4826-A3BB-AB0190EEE460}"/>
              </a:ext>
            </a:extLst>
          </p:cNvPr>
          <p:cNvSpPr/>
          <p:nvPr/>
        </p:nvSpPr>
        <p:spPr>
          <a:xfrm>
            <a:off x="2699396" y="5203082"/>
            <a:ext cx="4114800" cy="5448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kern="1400" spc="-5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A. Strande</a:t>
            </a:r>
            <a:endParaRPr lang="en-US" sz="2800" kern="1400" spc="-50" dirty="0">
              <a:solidFill>
                <a:srgbClr val="4D4D4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F1B3A-B4CE-4534-BF5D-E6B986541552}"/>
              </a:ext>
            </a:extLst>
          </p:cNvPr>
          <p:cNvSpPr txBox="1"/>
          <p:nvPr/>
        </p:nvSpPr>
        <p:spPr>
          <a:xfrm>
            <a:off x="2315273" y="6181522"/>
            <a:ext cx="503669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April 20, 1943 – January 7, 2021</a:t>
            </a:r>
            <a:endParaRPr lang="en-US" sz="1400" dirty="0">
              <a:solidFill>
                <a:srgbClr val="5F5F5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91DE1-B661-4129-818F-C966190AE7F7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3"/>
          <a:stretch/>
        </p:blipFill>
        <p:spPr bwMode="auto">
          <a:xfrm rot="5400000">
            <a:off x="2846960" y="1533758"/>
            <a:ext cx="39243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040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0459" y="3768280"/>
            <a:ext cx="755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400" dirty="0">
                <a:solidFill>
                  <a:srgbClr val="5E5E5E"/>
                </a:solidFill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89" y="0"/>
            <a:ext cx="5029835" cy="7785100"/>
            <a:chOff x="8889" y="0"/>
            <a:chExt cx="5029835" cy="7785100"/>
          </a:xfrm>
        </p:grpSpPr>
        <p:sp>
          <p:nvSpPr>
            <p:cNvPr id="4" name="object 4"/>
            <p:cNvSpPr/>
            <p:nvPr/>
          </p:nvSpPr>
          <p:spPr>
            <a:xfrm>
              <a:off x="12192" y="0"/>
              <a:ext cx="5023103" cy="777240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9" y="0"/>
              <a:ext cx="5017135" cy="7772400"/>
            </a:xfrm>
            <a:custGeom>
              <a:avLst/>
              <a:gdLst/>
              <a:ahLst/>
              <a:cxnLst/>
              <a:rect l="l" t="t" r="r" b="b"/>
              <a:pathLst>
                <a:path w="5017135" h="7772400">
                  <a:moveTo>
                    <a:pt x="0" y="7772400"/>
                  </a:moveTo>
                  <a:lnTo>
                    <a:pt x="0" y="0"/>
                  </a:lnTo>
                  <a:lnTo>
                    <a:pt x="5017008" y="0"/>
                  </a:lnTo>
                  <a:lnTo>
                    <a:pt x="5017008" y="7772400"/>
                  </a:lnTo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5256" y="740663"/>
              <a:ext cx="3176016" cy="51815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567" y="1210055"/>
              <a:ext cx="4340352" cy="629716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4594" y="775999"/>
            <a:ext cx="4180204" cy="8102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34745">
              <a:lnSpc>
                <a:spcPct val="100000"/>
              </a:lnSpc>
              <a:spcBef>
                <a:spcPts val="875"/>
              </a:spcBef>
            </a:pPr>
            <a:r>
              <a:rPr sz="1600" b="1" spc="-5" dirty="0">
                <a:latin typeface="Cambria"/>
                <a:cs typeface="Cambria"/>
              </a:rPr>
              <a:t>In Memory of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James</a:t>
            </a:r>
            <a:endParaRPr sz="1600">
              <a:latin typeface="Cambria"/>
              <a:cs typeface="Cambria"/>
            </a:endParaRPr>
          </a:p>
          <a:p>
            <a:pPr marL="12700" marR="5080" indent="457200">
              <a:lnSpc>
                <a:spcPct val="101699"/>
              </a:lnSpc>
              <a:spcBef>
                <a:spcPts val="555"/>
              </a:spcBef>
            </a:pP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Jim</a:t>
            </a:r>
            <a:r>
              <a:rPr sz="1200" spc="-7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Strande,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77,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passed</a:t>
            </a:r>
            <a:r>
              <a:rPr sz="1200" spc="-6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peacefully</a:t>
            </a:r>
            <a:r>
              <a:rPr sz="1200" spc="-6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away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in</a:t>
            </a:r>
            <a:r>
              <a:rPr sz="1200" spc="-7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</a:t>
            </a:r>
            <a:r>
              <a:rPr sz="1200" spc="-6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early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morning 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of Jan.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7, 2021,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in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his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home in</a:t>
            </a:r>
            <a:r>
              <a:rPr sz="1200" spc="-2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Cottonwood.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594" y="1749805"/>
            <a:ext cx="4180840" cy="15106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57200" algn="just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Jim was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born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in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Brookings, SD,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and entered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United  States Air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Force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in 1965 when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Air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Force first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accepted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married  persons.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He attended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basic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training at Lackland AFB,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TX, and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later  moved to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Amarillo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AFB, TX,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for procurement training. Following his 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formal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training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certification, he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was transferred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to Beale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AFB,  CA,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in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support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of</a:t>
            </a:r>
            <a:r>
              <a:rPr sz="1200" spc="-6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</a:t>
            </a:r>
            <a:r>
              <a:rPr sz="1200" spc="-6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SR</a:t>
            </a:r>
            <a:r>
              <a:rPr sz="1200" spc="-6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71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more</a:t>
            </a:r>
            <a:r>
              <a:rPr sz="1200" spc="-6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commonly</a:t>
            </a:r>
            <a:r>
              <a:rPr sz="1200" spc="-6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known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as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</a:t>
            </a:r>
            <a:r>
              <a:rPr sz="1200" spc="-6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Black</a:t>
            </a:r>
            <a:r>
              <a:rPr sz="1200" spc="-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Bird.  A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28‐year Air Force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veteran, Jim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was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assigned to three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different 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bases in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Colorado,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Germany,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Turkey,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Korea,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Sicily,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Alabama.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594" y="3424682"/>
            <a:ext cx="4180840" cy="9525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57200" algn="just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He was a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founding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and integral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member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of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Verde Valley  Veterans Military Park.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His passion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for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serving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community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and  other</a:t>
            </a:r>
            <a:r>
              <a:rPr sz="1200" spc="-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veterans</a:t>
            </a:r>
            <a:r>
              <a:rPr sz="1200" spc="-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was</a:t>
            </a:r>
            <a:r>
              <a:rPr sz="1200" spc="-2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surpassed</a:t>
            </a:r>
            <a:r>
              <a:rPr sz="1200" spc="-3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only</a:t>
            </a:r>
            <a:r>
              <a:rPr sz="1200" spc="-2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by</a:t>
            </a:r>
            <a:r>
              <a:rPr sz="1200" spc="-2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his</a:t>
            </a:r>
            <a:r>
              <a:rPr sz="1200" spc="-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love</a:t>
            </a:r>
            <a:r>
              <a:rPr sz="1200" spc="-2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of</a:t>
            </a:r>
            <a:r>
              <a:rPr sz="1200" spc="-2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family</a:t>
            </a:r>
            <a:r>
              <a:rPr sz="1200" spc="-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friends,  cooking, and a stickler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for organizing.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As one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of his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grandchildren  referred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to him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as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“the best,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cranky grandpa</a:t>
            </a:r>
            <a:r>
              <a:rPr sz="1200" spc="-2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around.”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594" y="4540250"/>
            <a:ext cx="4180840" cy="1139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57200" algn="just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 charter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active member of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Donald C. Thompson 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American Legion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Post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135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in Cornville,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he </a:t>
            </a:r>
            <a:r>
              <a:rPr sz="1200" spc="-10" dirty="0">
                <a:solidFill>
                  <a:srgbClr val="5E5E5E"/>
                </a:solidFill>
                <a:latin typeface="Calibri"/>
                <a:cs typeface="Calibri"/>
              </a:rPr>
              <a:t>was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in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American 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Legion for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23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years and served in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post,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district, and department  offices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both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in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Dept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of Arizona and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Florida. He formed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and  served on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post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honor and color guard as the bugler,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providing 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honors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for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fallen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veterans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within the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Verde</a:t>
            </a:r>
            <a:r>
              <a:rPr sz="1200" spc="-2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Valley.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594" y="5842507"/>
            <a:ext cx="4181475" cy="15106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57200" algn="just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Jim is married to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his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wife of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36 years,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Jeri who is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also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 Air 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Force veteran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–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between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them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they have three children: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Robin  Strande, Lance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Strande,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and Electra Ellis,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plus </a:t>
            </a:r>
            <a:r>
              <a:rPr sz="1200" spc="-5" dirty="0">
                <a:latin typeface="Calibri"/>
                <a:cs typeface="Calibri"/>
              </a:rPr>
              <a:t>10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grandchildren and 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five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great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grandchildren.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He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has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three sisters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JoAnn Evenson,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Bev  Koenig, and Alice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Bunker.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Jim will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be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laid to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rest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near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his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mother, 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Dorothy,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and father, Art, at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Black Hills National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Cemetery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in  South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Dakota. Zoom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memorial services will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be held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on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January 14,  2021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at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5E5E5E"/>
                </a:solidFill>
                <a:latin typeface="Calibri"/>
                <a:cs typeface="Calibri"/>
              </a:rPr>
              <a:t>home of Jim and Jeri</a:t>
            </a:r>
            <a:r>
              <a:rPr sz="1200" spc="-4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E5E5E"/>
                </a:solidFill>
                <a:latin typeface="Calibri"/>
                <a:cs typeface="Calibri"/>
              </a:rPr>
              <a:t>Strande.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39840" y="899160"/>
            <a:ext cx="2362200" cy="37490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64121" y="1032002"/>
            <a:ext cx="19119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MEMORIAL</a:t>
            </a:r>
            <a:r>
              <a:rPr sz="16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SERVICE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04559" y="1597152"/>
            <a:ext cx="3200400" cy="526084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40738" y="1799340"/>
            <a:ext cx="1527175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OPENING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SONG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“Peace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in the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Valley”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Elvis</a:t>
            </a:r>
            <a:r>
              <a:rPr sz="11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Presley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1707" y="2620776"/>
            <a:ext cx="2705100" cy="197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MILITARY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HONORS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Welcome –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Bob</a:t>
            </a:r>
            <a:r>
              <a:rPr sz="1100" i="1" spc="-10" dirty="0">
                <a:solidFill>
                  <a:srgbClr val="FFFFFF"/>
                </a:solidFill>
                <a:latin typeface="Calibri"/>
                <a:cs typeface="Calibri"/>
              </a:rPr>
              <a:t> Hall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Chaplain Prayer –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Bob </a:t>
            </a:r>
            <a:r>
              <a:rPr sz="1100" i="1" spc="-10" dirty="0">
                <a:solidFill>
                  <a:srgbClr val="FFFFFF"/>
                </a:solidFill>
                <a:latin typeface="Calibri"/>
                <a:cs typeface="Calibri"/>
              </a:rPr>
              <a:t>Hall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Flag Presentation –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Post 135 Honor</a:t>
            </a:r>
            <a:r>
              <a:rPr sz="11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Guard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Chimes</a:t>
            </a:r>
            <a:endParaRPr sz="1400">
              <a:latin typeface="Calibri"/>
              <a:cs typeface="Calibri"/>
            </a:endParaRPr>
          </a:p>
          <a:p>
            <a:pPr marL="708660" marR="700405" algn="ctr">
              <a:lnSpc>
                <a:spcPct val="1018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Rifle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Presentation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Taps</a:t>
            </a:r>
            <a:endParaRPr sz="1400">
              <a:latin typeface="Calibri"/>
              <a:cs typeface="Calibri"/>
            </a:endParaRPr>
          </a:p>
          <a:p>
            <a:pPr marL="772795" marR="764540" algn="ctr">
              <a:lnSpc>
                <a:spcPct val="1018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Flag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Folding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Closing –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Bob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Calibri"/>
                <a:cs typeface="Calibri"/>
              </a:rPr>
              <a:t>Hall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50858" y="4790950"/>
            <a:ext cx="908685" cy="41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SLIDESHOW</a:t>
            </a:r>
            <a:endParaRPr sz="1400">
              <a:latin typeface="Calibri"/>
              <a:cs typeface="Calibri"/>
            </a:endParaRPr>
          </a:p>
          <a:p>
            <a:pPr marL="74930">
              <a:lnSpc>
                <a:spcPct val="100000"/>
              </a:lnSpc>
              <a:spcBef>
                <a:spcPts val="50"/>
              </a:spcBef>
            </a:pPr>
            <a:r>
              <a:rPr sz="1100" i="1" spc="-10" dirty="0">
                <a:solidFill>
                  <a:srgbClr val="FFFFFF"/>
                </a:solidFill>
                <a:latin typeface="Calibri"/>
                <a:cs typeface="Calibri"/>
              </a:rPr>
              <a:t>Jessica</a:t>
            </a:r>
            <a:r>
              <a:rPr sz="11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Heath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2154" y="5395980"/>
            <a:ext cx="15049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SHARED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MEMORIES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6454" y="5830328"/>
            <a:ext cx="1597025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POEM</a:t>
            </a:r>
            <a:endParaRPr sz="1400">
              <a:latin typeface="Calibri"/>
              <a:cs typeface="Calibri"/>
            </a:endParaRPr>
          </a:p>
          <a:p>
            <a:pPr marL="12065" marR="5080" algn="ctr">
              <a:lnSpc>
                <a:spcPts val="1430"/>
              </a:lnSpc>
              <a:spcBef>
                <a:spcPts val="280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“High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Flight”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Bob </a:t>
            </a:r>
            <a:r>
              <a:rPr sz="1100" i="1" spc="-10" dirty="0">
                <a:solidFill>
                  <a:srgbClr val="FFFFFF"/>
                </a:solidFill>
                <a:latin typeface="Calibri"/>
                <a:cs typeface="Calibri"/>
              </a:rPr>
              <a:t>Hall  </a:t>
            </a:r>
            <a:r>
              <a:rPr sz="1100" i="1" spc="-5" dirty="0">
                <a:solidFill>
                  <a:srgbClr val="FFFFFF"/>
                </a:solidFill>
                <a:latin typeface="Calibri"/>
                <a:cs typeface="Calibri"/>
              </a:rPr>
              <a:t>John Gillespie Magee</a:t>
            </a:r>
            <a:r>
              <a:rPr sz="1100" i="1" spc="-10" dirty="0">
                <a:solidFill>
                  <a:srgbClr val="FFFFFF"/>
                </a:solidFill>
                <a:latin typeface="Calibri"/>
                <a:cs typeface="Calibri"/>
              </a:rPr>
              <a:t> Jr.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/>
      </p:transition>
    </mc:Choice>
    <mc:Fallback xmlns="">
      <p:transition spd="slow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8DE7A-B04F-412C-826E-470A465FAE1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8987" y="3492"/>
            <a:ext cx="11636375" cy="7765415"/>
          </a:xfrm>
          <a:prstGeom prst="rect">
            <a:avLst/>
          </a:prstGeom>
        </p:spPr>
      </p:pic>
      <p:pic>
        <p:nvPicPr>
          <p:cNvPr id="4" name="Picture 3" descr="A picture containing text, tree, outdoor, ground&#10;&#10;Description automatically generated">
            <a:extLst>
              <a:ext uri="{FF2B5EF4-FFF2-40B4-BE49-F238E27FC236}">
                <a16:creationId xmlns:a16="http://schemas.microsoft.com/office/drawing/2014/main" id="{71EEE3E0-0C1E-4DE1-985A-7C74B29B5C21}"/>
              </a:ext>
            </a:extLst>
          </p:cNvPr>
          <p:cNvPicPr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5" y="0"/>
            <a:ext cx="5010150" cy="777240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59384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450</Words>
  <Application>Microsoft Office PowerPoint</Application>
  <PresentationFormat>Custom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Cambria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- 00000 Service Program.docx</dc:title>
  <dc:creator>eellis</dc:creator>
  <cp:lastModifiedBy>Jessica Heath</cp:lastModifiedBy>
  <cp:revision>7</cp:revision>
  <dcterms:created xsi:type="dcterms:W3CDTF">2021-01-13T01:15:16Z</dcterms:created>
  <dcterms:modified xsi:type="dcterms:W3CDTF">2021-01-13T03:52:56Z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2021-01-13T00:00:00Z</vt:filetime>
  </property>
</Properties>
</file>